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303520"/>
            <a:ext cx="12188952" cy="15544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266944"/>
            <a:ext cx="12188952" cy="73152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389120" cy="53035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097280"/>
            <a:ext cx="21945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FFFFFF"/>
                </a:solidFill>
                <a:latin typeface="Calibri"/>
              </a:rPr>
              <a:t>SPI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" y="2377440"/>
            <a:ext cx="40233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Somalia
Price Index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" y="3931920"/>
            <a:ext cx="4023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E3F2FD"/>
                </a:solidFill>
                <a:latin typeface="Calibri"/>
              </a:rPr>
              <a:t>Digital Market Intelligence Platform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097280"/>
            <a:ext cx="6858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Somalia Price Index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192024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42A5F5"/>
                </a:solidFill>
                <a:latin typeface="Calibri"/>
              </a:rPr>
              <a:t>Digital Market Intelligence Platform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7760" y="2514600"/>
            <a:ext cx="1097280" cy="54864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37760" y="2743200"/>
            <a:ext cx="6858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3F2FD"/>
                </a:solidFill>
                <a:latin typeface="Calibri"/>
              </a:rPr>
              <a:t>Government Engagement Deck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37760" y="3246120"/>
            <a:ext cx="685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BFDBFE"/>
                </a:solidFill>
                <a:latin typeface="Calibri"/>
              </a:rPr>
              <a:t>Verified · Transparent · Bilingual · Accountable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7760" y="5532120"/>
            <a:ext cx="685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somalipriceindex.com  · 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7760" y="5989320"/>
            <a:ext cx="685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BFDBFE"/>
                </a:solidFill>
                <a:latin typeface="Calibri"/>
              </a:rPr>
              <a:t>Prepared for Government and Institutional Partners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Implementation Roadmap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Phased approach to national market intelligence coverage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850392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ROADMAP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74519"/>
            <a:ext cx="2651760" cy="44805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874519"/>
            <a:ext cx="2651760" cy="45720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1901952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Phase 1
Q1 – Q2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928" y="2423160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D2B55"/>
                </a:solidFill>
                <a:latin typeface="Calibri"/>
              </a:rPr>
              <a:t>Platform Launch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66928" y="2907792"/>
            <a:ext cx="164592" cy="16459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04672" y="2871216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Core platform live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6928" y="3657600"/>
            <a:ext cx="164592" cy="16459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4672" y="3621024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Vendor registration open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" y="4407408"/>
            <a:ext cx="164592" cy="16459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04672" y="4370832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Admin verification active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66928" y="5157216"/>
            <a:ext cx="164592" cy="16459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4672" y="5120640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Mogadishu &amp; Hargeisa covered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91840" y="1874519"/>
            <a:ext cx="2651760" cy="44805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291840" y="1874519"/>
            <a:ext cx="2651760" cy="4572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291840" y="1901952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Phase 2
Q3 – Q4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01568" y="2423160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D2B55"/>
                </a:solidFill>
                <a:latin typeface="Calibri"/>
              </a:rPr>
              <a:t>National Expansion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01568" y="2907792"/>
            <a:ext cx="164592" cy="16459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39312" y="2871216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All 18 regions onboarded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01568" y="3657600"/>
            <a:ext cx="164592" cy="16459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639312" y="3621024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Market monitor network active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01568" y="4407408"/>
            <a:ext cx="164592" cy="16459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39312" y="4370832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Bulk upload enabled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401568" y="5157216"/>
            <a:ext cx="164592" cy="16459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639312" y="5120640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API for institutions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126480" y="1874519"/>
            <a:ext cx="2651760" cy="44805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126480" y="1874519"/>
            <a:ext cx="2651760" cy="4572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126480" y="1901952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Phase 3
Year 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36208" y="2423160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D2B55"/>
                </a:solidFill>
                <a:latin typeface="Calibri"/>
              </a:rPr>
              <a:t>Government Integration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36208" y="2907792"/>
            <a:ext cx="164592" cy="164592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73952" y="2871216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Official data-sharing MOU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236208" y="3657600"/>
            <a:ext cx="164592" cy="164592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73952" y="3621024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NSO price index linkage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236208" y="4407408"/>
            <a:ext cx="164592" cy="164592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73952" y="4370832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Donor reporting integration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236208" y="5157216"/>
            <a:ext cx="164592" cy="164592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73952" y="5120640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SMS price alerts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961120" y="1874519"/>
            <a:ext cx="2651760" cy="44805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8961120" y="1874519"/>
            <a:ext cx="2651760" cy="4572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961120" y="1901952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  <a:latin typeface="Calibri"/>
              </a:rPr>
              <a:t>Phase 4
Year 3+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070848" y="2423160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D2B55"/>
                </a:solidFill>
                <a:latin typeface="Calibri"/>
              </a:rPr>
              <a:t>AI &amp; Predictive Analytics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070848" y="2907792"/>
            <a:ext cx="164592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308592" y="2871216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ML price forecasting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070848" y="3657600"/>
            <a:ext cx="164592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308592" y="3621024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Early warning automation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070848" y="4407408"/>
            <a:ext cx="164592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308592" y="4370832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Cross-border price tracking</a:t>
            </a:r>
          </a:p>
        </p:txBody>
      </p:sp>
      <p:sp>
        <p:nvSpPr>
          <p:cNvPr id="55" name="Rectangle 54"/>
          <p:cNvSpPr/>
          <p:nvPr/>
        </p:nvSpPr>
        <p:spPr>
          <a:xfrm>
            <a:off x="9070848" y="5157216"/>
            <a:ext cx="164592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9308592" y="5120640"/>
            <a:ext cx="22128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0F172A"/>
                </a:solidFill>
                <a:latin typeface="Calibri"/>
              </a:rPr>
              <a:t>Mobile-first monitoring app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88952" cy="173736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84064"/>
            <a:ext cx="12188952" cy="73152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657600" cy="512064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82880" y="109728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FFFFFF"/>
                </a:solidFill>
                <a:latin typeface="Calibri"/>
              </a:rPr>
              <a:t>SPI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" y="2560320"/>
            <a:ext cx="3291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3F2FD"/>
                </a:solidFill>
                <a:latin typeface="Calibri"/>
              </a:rPr>
              <a:t>Somalia
Price Index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9144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Partner with Somalia Price Index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164592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14800" y="1828800"/>
            <a:ext cx="76809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3F2FD"/>
                </a:solidFill>
                <a:latin typeface="Calibri"/>
              </a:rPr>
              <a:t>Strengthen national market intelligence and digital price transparency for every Somali.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0" y="2743200"/>
            <a:ext cx="76809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FDBFE"/>
                </a:solidFill>
                <a:latin typeface="Calibri"/>
              </a:rPr>
              <a:t>SPI is ready for government integration, institutional data-sharing agreements, and co-funded geographic expansion across Somalia's regions and districts.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393192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Next Steps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4389120"/>
            <a:ext cx="7589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3F2FD"/>
                </a:solidFill>
                <a:latin typeface="Calibri"/>
              </a:rPr>
              <a:t>→  Schedule a platform demonstration for your team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0" y="4773168"/>
            <a:ext cx="7589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3F2FD"/>
                </a:solidFill>
                <a:latin typeface="Calibri"/>
              </a:rPr>
              <a:t>→  Review the Stakeholder Engagement Note and Interface Map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0" y="5157216"/>
            <a:ext cx="7589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E3F2FD"/>
                </a:solidFill>
                <a:latin typeface="Calibri"/>
              </a:rPr>
              <a:t>→  Contact us to discuss data-sharing or co-funding arrangements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34924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FFFFFF"/>
                </a:solidFill>
                <a:latin typeface="Calibri"/>
              </a:rPr>
              <a:t>somalipriceindex.com  ·  2026  ·  Prepared for Government and Institutional Partners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Fragmented price information and limited market transparency across Somalia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1014983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CHALLENGE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20240"/>
            <a:ext cx="5303520" cy="118872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920240"/>
            <a:ext cx="73152" cy="1188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01168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No centralised price source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377440"/>
            <a:ext cx="5029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Somalia lacks a single platform where households, vendors, and institutions can find verified commodity prices.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1920240"/>
            <a:ext cx="5303520" cy="118872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26480" y="1920240"/>
            <a:ext cx="73152" cy="1188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09360" y="201168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District-level blind spots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377440"/>
            <a:ext cx="5029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Market intelligence rarely reaches rural districts, creating information gaps that slow humanitarian and government response.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246120"/>
            <a:ext cx="5303520" cy="118872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246120"/>
            <a:ext cx="73152" cy="1188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333756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Unverified market quotes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3703320"/>
            <a:ext cx="5029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Buyers and procurement officers rely on informal, unverified prices that may be inflated or outdated.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3246120"/>
            <a:ext cx="5303520" cy="118872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80" y="3246120"/>
            <a:ext cx="73152" cy="1188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09360" y="333756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Inflation goes undetected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60" y="3703320"/>
            <a:ext cx="5029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Without structured price tracking, early warning signals for food security or currency shocks are missed.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572000"/>
            <a:ext cx="5303520" cy="118872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4572000"/>
            <a:ext cx="73152" cy="1188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" y="466344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No vendor accountability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5029200"/>
            <a:ext cx="5029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Lack of published price data reduces vendor transparency and harms consumer trust.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47288" y="4572000"/>
            <a:ext cx="5303520" cy="118872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447288" y="4572000"/>
            <a:ext cx="73152" cy="1188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630168" y="466344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No vendor accountability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30168" y="5029200"/>
            <a:ext cx="50292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Lack of published price data reduces vendor transparency and harms consumer trust.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Somalia Price Index: a verified, real-time digital market intelligence platform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932688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SOLUTION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74519"/>
            <a:ext cx="11274552" cy="109728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874519"/>
            <a:ext cx="109728" cy="109728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1965960"/>
            <a:ext cx="10789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F172A"/>
                </a:solidFill>
                <a:latin typeface="Calibri"/>
              </a:rPr>
              <a:t>SPI is a SaaS-style platform that collects, verifies, and publishes commodity prices from vendors and market monitors across Somalia — so that citizens, businesses, NGOs, and government institutions can compare prices with full confidence, in both English and Somali.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154680"/>
            <a:ext cx="2651760" cy="22860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3154680"/>
            <a:ext cx="2651760" cy="41148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66928" y="3182112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" y="32004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Collect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639312"/>
            <a:ext cx="23774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Vendors and market monitors submit prices, discounts, and stock data.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91840" y="3154680"/>
            <a:ext cx="2651760" cy="22860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291840" y="3154680"/>
            <a:ext cx="2651760" cy="41148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401568" y="3182112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94760" y="32004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Verify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3639312"/>
            <a:ext cx="23774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Admin reviews all submissions. Only approved data goes public.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26480" y="3154680"/>
            <a:ext cx="2651760" cy="22860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126480" y="3154680"/>
            <a:ext cx="2651760" cy="41148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36208" y="3182112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29400" y="32004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Publish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63640" y="3639312"/>
            <a:ext cx="23774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Approved prices appear in real-time on the public website.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961120" y="3154680"/>
            <a:ext cx="2651760" cy="22860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8961120" y="3154680"/>
            <a:ext cx="2651760" cy="41148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070848" y="3182112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464040" y="32004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Monitor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98280" y="3639312"/>
            <a:ext cx="237744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Managers track data quality, coverage, and vendor activity.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Key Features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What Somalia Price Index delivers for every user group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932688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FEATURES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2024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92024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205740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Price Explorer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2316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Search, filter, and compare approved retail and wholesale prices by item, city, district, and market.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79392" y="192024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79392" y="192024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16552" y="205740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Basket Calculator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16552" y="242316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Calculate the total cost of a household shopping basket using latest approved prices.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01583" y="192024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101583" y="192024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8744" y="205740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Vendor Listings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38744" y="242316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Browse approved verified vendors with contact details and product inventory.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33756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33756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347472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Discount &amp; Ads Portal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" y="384048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Vendors post time-limited discounts. Only admin-approved campaigns appear publicly.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279392" y="333756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279392" y="333756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416552" y="347472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Admin Review Workflow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16552" y="384048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All submissions enter Pending Review. Admins approve, reject, edit, or expire records.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101583" y="333756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8101583" y="333756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38744" y="347472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Manager Dashboard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38744" y="384048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Managers monitor KPIs, approval rates, market coverage gaps, and flagged submissions.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7200" y="475488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57200" y="475488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94360" y="489204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Bilingual Interface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4360" y="525780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All items carry English and Somali names. Platform supports both languages throughout.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279392" y="475488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279392" y="475488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416552" y="489204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Audit Logs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16552" y="525780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Every admin action is logged with actor, timestamp, before/after state, and reason.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101583" y="4754880"/>
            <a:ext cx="3566160" cy="1261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8101583" y="4754880"/>
            <a:ext cx="3566160" cy="7315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238744" y="4892040"/>
            <a:ext cx="3337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565C0"/>
                </a:solidFill>
                <a:latin typeface="Calibri"/>
              </a:rPr>
              <a:t>Quality Flags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238744" y="5257800"/>
            <a:ext cx="3337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Rule-based checks flag suspicious prices (outliers, zero values, missing units) for admin review.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Government Use Cases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How ministries, agencies, and institutions use Somalia Price Index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1014983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USE CASES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74519"/>
            <a:ext cx="5303520" cy="12801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874519"/>
            <a:ext cx="91440" cy="12801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198424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Ministry of Planning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40487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Access verified price trends for economic planning, inflation tracking, and budget projections.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1874519"/>
            <a:ext cx="5303520" cy="12801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26480" y="1874519"/>
            <a:ext cx="91440" cy="12801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55080" y="198424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Ministry of Trade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55080" y="240487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Monitor commodity markets, detect price manipulation, and enforce market transparency.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291839"/>
            <a:ext cx="5303520" cy="12801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291839"/>
            <a:ext cx="91440" cy="12801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340156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UN Agencies &amp; NGOs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3822191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Use verified price baskets for humanitarian response targeting and programme cost estimation.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3291839"/>
            <a:ext cx="5303520" cy="12801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80" y="3291839"/>
            <a:ext cx="91440" cy="12801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55080" y="340156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Procurement Offices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55080" y="3822191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Benchmark supplier quotes against published verified market prices.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709160"/>
            <a:ext cx="5303520" cy="12801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4709160"/>
            <a:ext cx="91440" cy="12801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5800" y="481888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National Statistics Office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5800" y="523951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Integrate SPI data into official CPI and price index reporting.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126480" y="4709160"/>
            <a:ext cx="5303520" cy="12801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126480" y="4709160"/>
            <a:ext cx="91440" cy="12801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80" y="481888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Early Warning Units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55080" y="523951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Detect sudden price spikes or supply shocks before they escalate.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Vendor Data Collection Strategy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How market price data flows into Somalia Price Index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1508760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DATA COLLECTION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74519"/>
            <a:ext cx="11274552" cy="8046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874519"/>
            <a:ext cx="502920" cy="80467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039112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5568" y="1947672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Vendor Self-Submission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5568" y="2331720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Vendors register businesses and submit prices, discounts, stock status, and availability through the vendor portal.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770632"/>
            <a:ext cx="11274552" cy="804672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770632"/>
            <a:ext cx="502920" cy="80467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2935224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5568" y="2843784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Market Monitors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5568" y="3227832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Field agents and enumerators collect prices from physical markets and submit via the platform with source traceability.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3666744"/>
            <a:ext cx="11274552" cy="8046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3666744"/>
            <a:ext cx="502920" cy="80467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3831335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15568" y="3739896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Admin Entry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15568" y="4123944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Trusted admins can directly enter verified prices for key commodity benchmarks and reference items.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4562856"/>
            <a:ext cx="11274552" cy="804672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4562856"/>
            <a:ext cx="502920" cy="80467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4727448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15568" y="4636008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Bulk Upload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15568" y="5020056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Wholesale importers and NGOs can upload price datasets via Excel/CSV with validation and duplicate checking.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5458968"/>
            <a:ext cx="11274552" cy="8046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5458968"/>
            <a:ext cx="502920" cy="80467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" y="562355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15568" y="5532120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AI Quality Checks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5568" y="5916168"/>
            <a:ext cx="10241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Rule-based automated flags surface outliers, zero values, and suspicious velocity — helping admins prioritise review.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Verification &amp; Quality Assurance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Every submission is reviewed before appearing publicly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932688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WORKFLOW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572768"/>
            <a:ext cx="1645920" cy="22860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600200"/>
            <a:ext cx="1508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WORKFLOW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91539" y="1965960"/>
            <a:ext cx="1920240" cy="182880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91539" y="219456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VENDOR
SUBMITS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91539" y="2788920"/>
            <a:ext cx="1920240" cy="18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82979" y="2852928"/>
            <a:ext cx="17373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FFFFFF"/>
                </a:solidFill>
                <a:latin typeface="Calibri"/>
              </a:rPr>
              <a:t>Price, discount, or item request sent through portal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48356" y="265176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42A5F5"/>
                </a:solidFill>
                <a:latin typeface="Calibri"/>
              </a:rPr>
              <a:t>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2948" y="1965960"/>
            <a:ext cx="1920240" cy="18288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12948" y="219456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PENDING
REVIEW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12948" y="2788920"/>
            <a:ext cx="1920240" cy="18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104388" y="2852928"/>
            <a:ext cx="17373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FFFFFF"/>
                </a:solidFill>
                <a:latin typeface="Calibri"/>
              </a:rPr>
              <a:t>Record queued in admin moderation dashboard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69764" y="265176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42A5F5"/>
                </a:solidFill>
                <a:latin typeface="Calibri"/>
              </a:rPr>
              <a:t>→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34356" y="1965960"/>
            <a:ext cx="1920240" cy="18288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134356" y="219456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QUALITY
FLAGS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134356" y="2788920"/>
            <a:ext cx="1920240" cy="18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225796" y="2852928"/>
            <a:ext cx="17373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FFFFFF"/>
                </a:solidFill>
                <a:latin typeface="Calibri"/>
              </a:rPr>
              <a:t>Automated checks flag outliers and suspicious entries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91172" y="265176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42A5F5"/>
                </a:solidFill>
                <a:latin typeface="Calibri"/>
              </a:rPr>
              <a:t>→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55764" y="1965960"/>
            <a:ext cx="1920240" cy="18288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255764" y="219456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ADMIN
VERIFIES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255764" y="2788920"/>
            <a:ext cx="1920240" cy="18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47204" y="2852928"/>
            <a:ext cx="17373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FFFFFF"/>
                </a:solidFill>
                <a:latin typeface="Calibri"/>
              </a:rPr>
              <a:t>Admin approves, rejects, edits, or expires the record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12580" y="265176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42A5F5"/>
                </a:solidFill>
                <a:latin typeface="Calibri"/>
              </a:rPr>
              <a:t>→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377172" y="1965960"/>
            <a:ext cx="1920240" cy="1828800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377172" y="2194560"/>
            <a:ext cx="19202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PUBLIC
DATA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377172" y="2788920"/>
            <a:ext cx="1920240" cy="18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468612" y="2852928"/>
            <a:ext cx="17373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FFFFFF"/>
                </a:solidFill>
                <a:latin typeface="Calibri"/>
              </a:rPr>
              <a:t>Approved records appear on the live public website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4023360"/>
            <a:ext cx="5303520" cy="2286000"/>
          </a:xfrm>
          <a:prstGeom prst="rect">
            <a:avLst/>
          </a:prstGeom>
          <a:solidFill>
            <a:srgbClr val="0A1F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57200" y="4023360"/>
            <a:ext cx="5303520" cy="347472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0080" y="4059936"/>
            <a:ext cx="4937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✓  APPROVED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080" y="4480560"/>
            <a:ext cx="4937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• Record becomes publicly visible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0080" y="4937760"/>
            <a:ext cx="4937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• Basket calculator updated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0080" y="5394960"/>
            <a:ext cx="4937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• Manager dashboard reflects new count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00800" y="4023360"/>
            <a:ext cx="5303520" cy="2286000"/>
          </a:xfrm>
          <a:prstGeom prst="rect">
            <a:avLst/>
          </a:prstGeom>
          <a:solidFill>
            <a:srgbClr val="0A1F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6400800" y="4023360"/>
            <a:ext cx="5303520" cy="347472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583680" y="4059936"/>
            <a:ext cx="4937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✗  REJECTED / EXPIRED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83680" y="4480560"/>
            <a:ext cx="4937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• Record stays hidden from public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583680" y="4937760"/>
            <a:ext cx="4937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• Rejection reason logged in audit trail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83680" y="5394960"/>
            <a:ext cx="4937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E3F2FD"/>
                </a:solidFill>
                <a:latin typeface="Calibri"/>
              </a:rPr>
              <a:t>• Vendor notified of decision status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Benefits for All Stakeholders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SPI creates value for citizens, vendors, government, and institutions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932688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BENEFITS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74519"/>
            <a:ext cx="3566160" cy="4480560"/>
          </a:xfrm>
          <a:prstGeom prst="rect">
            <a:avLst/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874519"/>
            <a:ext cx="3566160" cy="438912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1920240"/>
            <a:ext cx="33832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Citizens &amp; Households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505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Compare prices across markets and vendors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3649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Calculate household basket costs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42793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Find cheapest available items by district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51937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Access information in English and Somali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7680" y="1874519"/>
            <a:ext cx="3566160" cy="4480560"/>
          </a:xfrm>
          <a:prstGeom prst="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297680" y="1874519"/>
            <a:ext cx="3566160" cy="438912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434840" y="1920240"/>
            <a:ext cx="33832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Vendors &amp; Businesses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4840" y="24505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Gain visibility on the public platform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34840" y="33649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Post discounts and promotional offers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34840" y="42793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Build verified business reputation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34840" y="51937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Access price intelligence for competitors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138160" y="1874519"/>
            <a:ext cx="3566160" cy="4480560"/>
          </a:xfrm>
          <a:prstGeom prst="rect">
            <a:avLst/>
          </a:prstGeom>
          <a:solidFill>
            <a:srgbClr val="E8EF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138160" y="1874519"/>
            <a:ext cx="3566160" cy="438912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75320" y="1920240"/>
            <a:ext cx="33832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Government &amp; Institutions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75320" y="24505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Access verified real-time price trends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75320" y="33649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Monitor inflation and commodity markets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75320" y="42793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Support procurement with price benchmarks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75320" y="5193792"/>
            <a:ext cx="3337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0F172A"/>
                </a:solidFill>
                <a:latin typeface="Calibri"/>
              </a:rPr>
              <a:t>→  Enable early warning and policy planning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371600"/>
          </a:xfrm>
          <a:prstGeom prst="rect">
            <a:avLst/>
          </a:prstGeom>
          <a:solidFill>
            <a:srgbClr val="0D2B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12188952" cy="54864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Partnership Opportunities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2A5F5"/>
                </a:solidFill>
                <a:latin typeface="Calibri"/>
              </a:rPr>
              <a:t>How government and institutions can engage with Somalia Price Index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1261872" cy="256032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591056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FFFFF"/>
                </a:solidFill>
                <a:latin typeface="Calibri"/>
              </a:rPr>
              <a:t>PARTNERSHIPS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74519"/>
            <a:ext cx="5303520" cy="1280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874519"/>
            <a:ext cx="91440" cy="128016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198424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Data Integration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40487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Link SPI's verified price API with national statistics, humanitarian databases, and government dashboards.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1874519"/>
            <a:ext cx="5303520" cy="1280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26480" y="1874519"/>
            <a:ext cx="91440" cy="128016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55080" y="198424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Co-Funding Expansion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55080" y="240487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Partner to extend SPI coverage to additional districts, states, and commodity categories.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291839"/>
            <a:ext cx="5303520" cy="1280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291839"/>
            <a:ext cx="91440" cy="128016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340156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Market Monitor Network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3822191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Deploy trained field agents in targeted districts and integrate their submissions via the SPI monitor workflow.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3291839"/>
            <a:ext cx="5303520" cy="1280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80" y="3291839"/>
            <a:ext cx="91440" cy="128016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55080" y="340156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Official Price Endorsement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55080" y="3822191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Government and central bank co-sign approved prices to strengthen public and market confidence.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709160"/>
            <a:ext cx="5303520" cy="1280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4709160"/>
            <a:ext cx="91440" cy="128016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5800" y="481888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Research Collaboration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5800" y="523951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Academics and think-tanks use SPI price history data for food security, poverty, and economic research.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126480" y="4709160"/>
            <a:ext cx="5303520" cy="12801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126480" y="4709160"/>
            <a:ext cx="91440" cy="128016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80" y="4818888"/>
            <a:ext cx="4983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0D2B55"/>
                </a:solidFill>
                <a:latin typeface="Calibri"/>
              </a:rPr>
              <a:t>Technical Assistance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55080" y="5239512"/>
            <a:ext cx="4983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SPI team provides onboarding, training, and data interpretation support for institutional users.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